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18"/>
  </p:notesMasterIdLst>
  <p:sldIdLst>
    <p:sldId id="256" r:id="rId2"/>
    <p:sldId id="1079" r:id="rId3"/>
    <p:sldId id="261" r:id="rId4"/>
    <p:sldId id="1081" r:id="rId5"/>
    <p:sldId id="262" r:id="rId6"/>
    <p:sldId id="1091" r:id="rId7"/>
    <p:sldId id="1085" r:id="rId8"/>
    <p:sldId id="1092" r:id="rId9"/>
    <p:sldId id="1086" r:id="rId10"/>
    <p:sldId id="1087" r:id="rId11"/>
    <p:sldId id="1088" r:id="rId12"/>
    <p:sldId id="1093" r:id="rId13"/>
    <p:sldId id="1089" r:id="rId14"/>
    <p:sldId id="1094" r:id="rId15"/>
    <p:sldId id="1095" r:id="rId16"/>
    <p:sldId id="1096"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1F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8697951-B8A6-4A2A-BCC6-AF8E3B99C7F8}" type="datetimeFigureOut">
              <a:rPr lang="en-US" smtClean="0"/>
              <a:t>11/12/2025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44F4EB4-FDCB-4322-BC10-AD4EA4F4C86B}" type="slidenum">
              <a:rPr lang="en-US" smtClean="0"/>
              <a:t>‹#›</a:t>
            </a:fld>
            <a:endParaRPr lang="en-US"/>
          </a:p>
        </p:txBody>
      </p:sp>
    </p:spTree>
    <p:extLst>
      <p:ext uri="{BB962C8B-B14F-4D97-AF65-F5344CB8AC3E}">
        <p14:creationId xmlns:p14="http://schemas.microsoft.com/office/powerpoint/2010/main" val="2671958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4F4EB4-FDCB-4322-BC10-AD4EA4F4C86B}" type="slidenum">
              <a:rPr lang="en-US" smtClean="0"/>
              <a:t>4</a:t>
            </a:fld>
            <a:endParaRPr lang="en-US"/>
          </a:p>
        </p:txBody>
      </p:sp>
    </p:spTree>
    <p:extLst>
      <p:ext uri="{BB962C8B-B14F-4D97-AF65-F5344CB8AC3E}">
        <p14:creationId xmlns:p14="http://schemas.microsoft.com/office/powerpoint/2010/main" val="953235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D50BA-71EB-8CAD-C8AE-9D1AC664CB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CDB4E9-1385-001B-3763-7F3E749338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E396FFE-E53B-A92E-EC43-3F21A2B9FC9F}"/>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5" name="Footer Placeholder 4">
            <a:extLst>
              <a:ext uri="{FF2B5EF4-FFF2-40B4-BE49-F238E27FC236}">
                <a16:creationId xmlns:a16="http://schemas.microsoft.com/office/drawing/2014/main" id="{5F337767-524C-CDC5-BE96-025F8FDE1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7E0AB-4409-6A62-434F-E41DA1F82C0D}"/>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4005602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8BB6-7F29-F3DA-C1D8-8F0089F1FD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14F548-1EA9-3573-833E-985446180F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5C8BD-EED7-2C0D-BEAB-EA19B35DDA84}"/>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5" name="Footer Placeholder 4">
            <a:extLst>
              <a:ext uri="{FF2B5EF4-FFF2-40B4-BE49-F238E27FC236}">
                <a16:creationId xmlns:a16="http://schemas.microsoft.com/office/drawing/2014/main" id="{4DEF684C-E72D-5A7E-7165-1CCF9A7D20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7C24E3-EFD4-3C9C-D9F6-E141249A895A}"/>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3059350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6BD88C-8883-38A8-E2B3-A5F999797F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B697C2-359B-341C-04E8-9DB7CC9CE6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58468-152E-3F37-C86D-7B383DCA1D22}"/>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5" name="Footer Placeholder 4">
            <a:extLst>
              <a:ext uri="{FF2B5EF4-FFF2-40B4-BE49-F238E27FC236}">
                <a16:creationId xmlns:a16="http://schemas.microsoft.com/office/drawing/2014/main" id="{5CA38C87-7894-464C-31EA-B588F7B56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759A4A-5D99-011D-344A-335DA88664F2}"/>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3844574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4387A-B3FC-B24B-F8EB-48B87B6C0B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9CB9BA-5748-827E-45C2-0DAE2B2C80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D971BD-0200-261E-2D0F-4B3E9A2B2238}"/>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5" name="Footer Placeholder 4">
            <a:extLst>
              <a:ext uri="{FF2B5EF4-FFF2-40B4-BE49-F238E27FC236}">
                <a16:creationId xmlns:a16="http://schemas.microsoft.com/office/drawing/2014/main" id="{E24295D9-8E90-C48D-15CC-3B5A961D3A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4B45BF-62F7-148F-07A6-2C68BF3DBC7D}"/>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601152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7B055-DBB3-42D2-459E-16ACDBAB0F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CA4799-DA96-19CD-D41B-1DB6389F8F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B99A6D-A3B8-13E6-6419-1B8842901E5F}"/>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5" name="Footer Placeholder 4">
            <a:extLst>
              <a:ext uri="{FF2B5EF4-FFF2-40B4-BE49-F238E27FC236}">
                <a16:creationId xmlns:a16="http://schemas.microsoft.com/office/drawing/2014/main" id="{F6646841-CF4C-444B-ECF3-9AC9296809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1059C-62DD-E6BE-B6DA-8A9F00F7FB0B}"/>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2595735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D4300-F382-5678-6FD0-4D03C8897B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556992-CF36-79FD-5FE6-86878FAF0C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005A58-7F67-2C1F-0ADC-C107B2EE37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47A16D-04A6-6811-841E-C6D48A5A9B5B}"/>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6" name="Footer Placeholder 5">
            <a:extLst>
              <a:ext uri="{FF2B5EF4-FFF2-40B4-BE49-F238E27FC236}">
                <a16:creationId xmlns:a16="http://schemas.microsoft.com/office/drawing/2014/main" id="{9593749F-0F4D-2903-429C-A8C5E299F3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8C040-93D0-DDFE-347E-23DF261E41EA}"/>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1703690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A40A-86B9-6806-F2A4-1C89205AA9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D13F8E-1A5C-BC4E-20AA-B30FBE034F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932FC2-2309-F4A1-B031-156278C60D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0224B7-F67B-E26F-01E5-611B402A26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67C3E3-075B-3EDB-EE83-089A5E066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1ACED4-6FAD-8186-9B18-8E1266DBA200}"/>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8" name="Footer Placeholder 7">
            <a:extLst>
              <a:ext uri="{FF2B5EF4-FFF2-40B4-BE49-F238E27FC236}">
                <a16:creationId xmlns:a16="http://schemas.microsoft.com/office/drawing/2014/main" id="{6A2C7ED4-0EE6-67BC-A3DD-8D59EF34FF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CFFC77-2484-AE72-CF8B-88D1FD55D4B0}"/>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3467256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073DF-5683-FCD5-3F22-5E24075B14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BD7AF1-E67C-2A73-2E22-B0734344A85E}"/>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4" name="Footer Placeholder 3">
            <a:extLst>
              <a:ext uri="{FF2B5EF4-FFF2-40B4-BE49-F238E27FC236}">
                <a16:creationId xmlns:a16="http://schemas.microsoft.com/office/drawing/2014/main" id="{806FD48D-6C18-D915-FB81-89D8398353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EE23DB0-709D-ACEE-5310-B3A48D8883DF}"/>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115267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990A49-4E78-8C81-982F-47AEE8AEB5E9}"/>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3" name="Footer Placeholder 2">
            <a:extLst>
              <a:ext uri="{FF2B5EF4-FFF2-40B4-BE49-F238E27FC236}">
                <a16:creationId xmlns:a16="http://schemas.microsoft.com/office/drawing/2014/main" id="{77E36753-49C4-1049-2EF2-E2076C8FB5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B1756B-9CB0-B34B-E999-BB34F105B135}"/>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2748715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3FE30-20A9-6187-4FB7-7F3A3EFD7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067072-371A-6C74-9383-127B4FA3D6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7AE573-1940-2EED-A23B-CAD2C6A3F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177710-3BB8-85F1-DE49-A5A4E6817C67}"/>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6" name="Footer Placeholder 5">
            <a:extLst>
              <a:ext uri="{FF2B5EF4-FFF2-40B4-BE49-F238E27FC236}">
                <a16:creationId xmlns:a16="http://schemas.microsoft.com/office/drawing/2014/main" id="{22761A7E-B52A-026D-7591-6B8529071C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022EF6-54B2-8476-2B28-429F1B2FFC0A}"/>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535995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C010B-27D7-BE2E-FA2E-143D610014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62406C-9823-5514-CB55-C77F12F1CF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61A860A-BF55-4E69-274A-0EB1435931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4FC5E8-A1BF-DBFA-3EF1-0454C51CE99B}"/>
              </a:ext>
            </a:extLst>
          </p:cNvPr>
          <p:cNvSpPr>
            <a:spLocks noGrp="1"/>
          </p:cNvSpPr>
          <p:nvPr>
            <p:ph type="dt" sz="half" idx="10"/>
          </p:nvPr>
        </p:nvSpPr>
        <p:spPr/>
        <p:txBody>
          <a:bodyPr/>
          <a:lstStyle/>
          <a:p>
            <a:fld id="{601A6660-F214-4254-B22B-A11A74D791F9}" type="datetimeFigureOut">
              <a:rPr lang="en-US" smtClean="0"/>
              <a:t>11/12/2025</a:t>
            </a:fld>
            <a:endParaRPr lang="en-US"/>
          </a:p>
        </p:txBody>
      </p:sp>
      <p:sp>
        <p:nvSpPr>
          <p:cNvPr id="6" name="Footer Placeholder 5">
            <a:extLst>
              <a:ext uri="{FF2B5EF4-FFF2-40B4-BE49-F238E27FC236}">
                <a16:creationId xmlns:a16="http://schemas.microsoft.com/office/drawing/2014/main" id="{1F070351-806E-922F-335C-0C4FED2C44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0C34B-717B-03B5-0DCC-FB23FFE174C6}"/>
              </a:ext>
            </a:extLst>
          </p:cNvPr>
          <p:cNvSpPr>
            <a:spLocks noGrp="1"/>
          </p:cNvSpPr>
          <p:nvPr>
            <p:ph type="sldNum" sz="quarter" idx="12"/>
          </p:nvPr>
        </p:nvSpPr>
        <p:spPr/>
        <p:txBody>
          <a:bodyPr/>
          <a:lstStyle/>
          <a:p>
            <a:fld id="{F8C3142D-AB1B-4CCC-9C43-B756C8309BE9}" type="slidenum">
              <a:rPr lang="en-US" smtClean="0"/>
              <a:t>‹#›</a:t>
            </a:fld>
            <a:endParaRPr lang="en-US"/>
          </a:p>
        </p:txBody>
      </p:sp>
    </p:spTree>
    <p:extLst>
      <p:ext uri="{BB962C8B-B14F-4D97-AF65-F5344CB8AC3E}">
        <p14:creationId xmlns:p14="http://schemas.microsoft.com/office/powerpoint/2010/main" val="2263859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E4CAF5-BB5A-497B-713F-9355B625F8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2321C6-064E-266D-F4CD-29481C8E68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9D84A2-67B7-3A02-FA88-C87BEBD43D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A6660-F214-4254-B22B-A11A74D791F9}" type="datetimeFigureOut">
              <a:rPr lang="en-US" smtClean="0"/>
              <a:t>11/12/2025</a:t>
            </a:fld>
            <a:endParaRPr lang="en-US"/>
          </a:p>
        </p:txBody>
      </p:sp>
      <p:sp>
        <p:nvSpPr>
          <p:cNvPr id="5" name="Footer Placeholder 4">
            <a:extLst>
              <a:ext uri="{FF2B5EF4-FFF2-40B4-BE49-F238E27FC236}">
                <a16:creationId xmlns:a16="http://schemas.microsoft.com/office/drawing/2014/main" id="{B89C5F79-2A80-04BB-C096-5BDEAC4815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A9D00A-D1D9-0891-9A4A-07276BBEFF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C3142D-AB1B-4CCC-9C43-B756C8309BE9}" type="slidenum">
              <a:rPr lang="en-US" smtClean="0"/>
              <a:t>‹#›</a:t>
            </a:fld>
            <a:endParaRPr lang="en-US"/>
          </a:p>
        </p:txBody>
      </p:sp>
    </p:spTree>
    <p:extLst>
      <p:ext uri="{BB962C8B-B14F-4D97-AF65-F5344CB8AC3E}">
        <p14:creationId xmlns:p14="http://schemas.microsoft.com/office/powerpoint/2010/main" val="2429888183"/>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7996FB1-743A-F5ED-7791-1E28F1C45D92}"/>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latin typeface="+mj-lt"/>
                <a:ea typeface="+mj-ea"/>
                <a:cs typeface="+mj-cs"/>
              </a:rPr>
              <a:t>#BMPCAwards</a:t>
            </a:r>
            <a:endParaRPr lang="en-US" sz="2000" kern="1200" dirty="0">
              <a:latin typeface="+mj-lt"/>
              <a:ea typeface="+mj-ea"/>
              <a:cs typeface="+mj-cs"/>
            </a:endParaRPr>
          </a:p>
        </p:txBody>
      </p:sp>
      <p:pic>
        <p:nvPicPr>
          <p:cNvPr id="10" name="Picture 9" descr="A black background with blue and red text&#10;&#10;Description automatically generated">
            <a:extLst>
              <a:ext uri="{FF2B5EF4-FFF2-40B4-BE49-F238E27FC236}">
                <a16:creationId xmlns:a16="http://schemas.microsoft.com/office/drawing/2014/main" id="{8092DD9D-03AC-589B-D94B-394FF7D2B1C8}"/>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11" name="Picture 10">
            <a:extLst>
              <a:ext uri="{FF2B5EF4-FFF2-40B4-BE49-F238E27FC236}">
                <a16:creationId xmlns:a16="http://schemas.microsoft.com/office/drawing/2014/main" id="{8208EC2E-EA40-F8C1-94BB-13273E250A6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88632" y="-2152"/>
            <a:ext cx="1550748" cy="1095528"/>
          </a:xfrm>
          <a:prstGeom prst="rect">
            <a:avLst/>
          </a:prstGeom>
        </p:spPr>
      </p:pic>
      <p:sp>
        <p:nvSpPr>
          <p:cNvPr id="12" name="Title 3">
            <a:extLst>
              <a:ext uri="{FF2B5EF4-FFF2-40B4-BE49-F238E27FC236}">
                <a16:creationId xmlns:a16="http://schemas.microsoft.com/office/drawing/2014/main" id="{C870D9FF-B5EF-B17C-EE59-785C032E61CA}"/>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
        <p:nvSpPr>
          <p:cNvPr id="2" name="Title 1">
            <a:extLst>
              <a:ext uri="{FF2B5EF4-FFF2-40B4-BE49-F238E27FC236}">
                <a16:creationId xmlns:a16="http://schemas.microsoft.com/office/drawing/2014/main" id="{75E28A86-9C63-4E59-8797-DE5ACCFA0124}"/>
              </a:ext>
            </a:extLst>
          </p:cNvPr>
          <p:cNvSpPr>
            <a:spLocks noGrp="1"/>
          </p:cNvSpPr>
          <p:nvPr>
            <p:ph type="ctrTitle"/>
          </p:nvPr>
        </p:nvSpPr>
        <p:spPr>
          <a:xfrm>
            <a:off x="565355" y="1258632"/>
            <a:ext cx="11061290" cy="1831300"/>
          </a:xfrm>
        </p:spPr>
        <p:txBody>
          <a:bodyPr>
            <a:noAutofit/>
          </a:bodyPr>
          <a:lstStyle/>
          <a:p>
            <a:pPr algn="ctr"/>
            <a:r>
              <a:rPr lang="en-US" sz="6600" b="1" dirty="0">
                <a:solidFill>
                  <a:srgbClr val="A21F06"/>
                </a:solidFill>
              </a:rPr>
              <a:t>BEST MANAGEMENT PRACTICES COMPANY AWARDS 2026</a:t>
            </a:r>
          </a:p>
        </p:txBody>
      </p:sp>
      <p:sp>
        <p:nvSpPr>
          <p:cNvPr id="3" name="Subtitle 2">
            <a:extLst>
              <a:ext uri="{FF2B5EF4-FFF2-40B4-BE49-F238E27FC236}">
                <a16:creationId xmlns:a16="http://schemas.microsoft.com/office/drawing/2014/main" id="{1DE2E7B1-ECEF-4B78-B33B-AAF52756F976}"/>
              </a:ext>
            </a:extLst>
          </p:cNvPr>
          <p:cNvSpPr>
            <a:spLocks noGrp="1"/>
          </p:cNvSpPr>
          <p:nvPr>
            <p:ph type="subTitle" idx="1"/>
          </p:nvPr>
        </p:nvSpPr>
        <p:spPr>
          <a:xfrm>
            <a:off x="1524000" y="3251080"/>
            <a:ext cx="9144000" cy="2077616"/>
          </a:xfrm>
          <a:effectLst/>
        </p:spPr>
        <p:txBody>
          <a:bodyPr>
            <a:normAutofit fontScale="92500"/>
          </a:bodyPr>
          <a:lstStyle/>
          <a:p>
            <a:pPr algn="l"/>
            <a:r>
              <a:rPr lang="en-US" sz="3000" dirty="0">
                <a:solidFill>
                  <a:srgbClr val="A21F06"/>
                </a:solidFill>
              </a:rPr>
              <a:t>Name/s and Designation/s of Organization Representatives</a:t>
            </a:r>
          </a:p>
          <a:p>
            <a:pPr algn="l"/>
            <a:r>
              <a:rPr lang="en-US" sz="3000" dirty="0">
                <a:solidFill>
                  <a:srgbClr val="A21F06"/>
                </a:solidFill>
              </a:rPr>
              <a:t>01.</a:t>
            </a:r>
          </a:p>
          <a:p>
            <a:pPr algn="l"/>
            <a:r>
              <a:rPr lang="en-US" sz="3000" dirty="0">
                <a:solidFill>
                  <a:srgbClr val="A21F06"/>
                </a:solidFill>
              </a:rPr>
              <a:t>02.</a:t>
            </a:r>
          </a:p>
          <a:p>
            <a:pPr algn="l"/>
            <a:r>
              <a:rPr lang="en-US" sz="3000" dirty="0">
                <a:solidFill>
                  <a:srgbClr val="A21F06"/>
                </a:solidFill>
              </a:rPr>
              <a:t>03.</a:t>
            </a:r>
          </a:p>
        </p:txBody>
      </p:sp>
      <p:sp>
        <p:nvSpPr>
          <p:cNvPr id="4" name="Title 1">
            <a:extLst>
              <a:ext uri="{FF2B5EF4-FFF2-40B4-BE49-F238E27FC236}">
                <a16:creationId xmlns:a16="http://schemas.microsoft.com/office/drawing/2014/main" id="{99C4E740-275C-4525-BF50-56A1EF0F45D7}"/>
              </a:ext>
            </a:extLst>
          </p:cNvPr>
          <p:cNvSpPr txBox="1">
            <a:spLocks/>
          </p:cNvSpPr>
          <p:nvPr/>
        </p:nvSpPr>
        <p:spPr>
          <a:xfrm>
            <a:off x="1524000" y="394575"/>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a:p>
        </p:txBody>
      </p:sp>
    </p:spTree>
    <p:extLst>
      <p:ext uri="{BB962C8B-B14F-4D97-AF65-F5344CB8AC3E}">
        <p14:creationId xmlns:p14="http://schemas.microsoft.com/office/powerpoint/2010/main" val="335383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8C466-81C4-D15B-4E52-971493ABA09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D421B86-083C-2D5A-A86A-47B836AFF06B}"/>
              </a:ext>
            </a:extLst>
          </p:cNvPr>
          <p:cNvSpPr>
            <a:spLocks noGrp="1"/>
          </p:cNvSpPr>
          <p:nvPr>
            <p:ph type="title"/>
          </p:nvPr>
        </p:nvSpPr>
        <p:spPr>
          <a:xfrm>
            <a:off x="502534" y="1360483"/>
            <a:ext cx="10515600" cy="1182646"/>
          </a:xfrm>
        </p:spPr>
        <p:txBody>
          <a:bodyPr>
            <a:normAutofit/>
          </a:bodyPr>
          <a:lstStyle/>
          <a:p>
            <a:pPr algn="l"/>
            <a:r>
              <a:rPr lang="en-US" sz="4500" b="1" i="0" u="none" strike="noStrike" baseline="0" dirty="0">
                <a:latin typeface="Gilroy-Regular"/>
              </a:rPr>
              <a:t>Evidence 02 (10 marks)</a:t>
            </a:r>
            <a:endParaRPr lang="en-US" sz="4500" i="1" dirty="0">
              <a:solidFill>
                <a:schemeClr val="accent2">
                  <a:lumMod val="40000"/>
                  <a:lumOff val="60000"/>
                </a:schemeClr>
              </a:solidFill>
            </a:endParaRPr>
          </a:p>
        </p:txBody>
      </p:sp>
      <p:pic>
        <p:nvPicPr>
          <p:cNvPr id="2" name="Picture 1" descr="A black background with blue and red text&#10;&#10;Description automatically generated">
            <a:extLst>
              <a:ext uri="{FF2B5EF4-FFF2-40B4-BE49-F238E27FC236}">
                <a16:creationId xmlns:a16="http://schemas.microsoft.com/office/drawing/2014/main" id="{4CF669CD-8554-9747-6270-EA826ED7770E}"/>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3" name="Picture 2">
            <a:extLst>
              <a:ext uri="{FF2B5EF4-FFF2-40B4-BE49-F238E27FC236}">
                <a16:creationId xmlns:a16="http://schemas.microsoft.com/office/drawing/2014/main" id="{EA304A8D-E6BE-B2EC-233B-AA59871B5BF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6992"/>
            <a:ext cx="1550748" cy="1095528"/>
          </a:xfrm>
          <a:prstGeom prst="rect">
            <a:avLst/>
          </a:prstGeom>
        </p:spPr>
      </p:pic>
      <p:sp>
        <p:nvSpPr>
          <p:cNvPr id="4" name="Title 3">
            <a:extLst>
              <a:ext uri="{FF2B5EF4-FFF2-40B4-BE49-F238E27FC236}">
                <a16:creationId xmlns:a16="http://schemas.microsoft.com/office/drawing/2014/main" id="{8AA60AD2-7448-E9B0-3744-85CB237253D5}"/>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883653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0CAF1-2B63-2D75-91D7-810821DE5E3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16FC06-E79E-64C7-5F26-B82EAB478D3F}"/>
              </a:ext>
            </a:extLst>
          </p:cNvPr>
          <p:cNvSpPr>
            <a:spLocks noGrp="1"/>
          </p:cNvSpPr>
          <p:nvPr>
            <p:ph type="title"/>
          </p:nvPr>
        </p:nvSpPr>
        <p:spPr>
          <a:xfrm>
            <a:off x="294190" y="1250066"/>
            <a:ext cx="10515600" cy="1275244"/>
          </a:xfrm>
        </p:spPr>
        <p:txBody>
          <a:bodyPr>
            <a:normAutofit/>
          </a:bodyPr>
          <a:lstStyle/>
          <a:p>
            <a:pPr algn="l"/>
            <a:r>
              <a:rPr lang="en-US" sz="4500" b="1" i="0" u="none" strike="noStrike" baseline="0" dirty="0">
                <a:latin typeface="Gilroy-Regular"/>
              </a:rPr>
              <a:t>Evidence 03 (10 marks)</a:t>
            </a:r>
            <a:endParaRPr lang="en-US" sz="4500" i="1" dirty="0">
              <a:solidFill>
                <a:schemeClr val="accent2">
                  <a:lumMod val="40000"/>
                  <a:lumOff val="60000"/>
                </a:schemeClr>
              </a:solidFill>
            </a:endParaRPr>
          </a:p>
        </p:txBody>
      </p:sp>
      <p:pic>
        <p:nvPicPr>
          <p:cNvPr id="2" name="Picture 1" descr="A black background with blue and red text&#10;&#10;Description automatically generated">
            <a:extLst>
              <a:ext uri="{FF2B5EF4-FFF2-40B4-BE49-F238E27FC236}">
                <a16:creationId xmlns:a16="http://schemas.microsoft.com/office/drawing/2014/main" id="{4E445F2D-6879-722D-097D-43E755584FCE}"/>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3" name="Picture 2">
            <a:extLst>
              <a:ext uri="{FF2B5EF4-FFF2-40B4-BE49-F238E27FC236}">
                <a16:creationId xmlns:a16="http://schemas.microsoft.com/office/drawing/2014/main" id="{B677B032-631E-BA83-616C-81D4700A0C9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2152"/>
            <a:ext cx="1550748" cy="1095528"/>
          </a:xfrm>
          <a:prstGeom prst="rect">
            <a:avLst/>
          </a:prstGeom>
        </p:spPr>
      </p:pic>
      <p:sp>
        <p:nvSpPr>
          <p:cNvPr id="4" name="Title 3">
            <a:extLst>
              <a:ext uri="{FF2B5EF4-FFF2-40B4-BE49-F238E27FC236}">
                <a16:creationId xmlns:a16="http://schemas.microsoft.com/office/drawing/2014/main" id="{86D564E0-5E7E-CFFD-D890-B11824EC9D8F}"/>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322240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79FDCA1-3F25-4A36-C332-22FF4D55F9F2}"/>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F03677EE-6A90-B0D8-3AD0-5732BA248EAB}"/>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solidFill>
                  <a:schemeClr val="bg1"/>
                </a:solidFill>
                <a:latin typeface="+mj-lt"/>
                <a:ea typeface="+mj-ea"/>
                <a:cs typeface="+mj-cs"/>
              </a:rPr>
              <a:t>#BMPCAwards</a:t>
            </a:r>
            <a:endParaRPr lang="en-US" sz="2000" kern="1200" dirty="0">
              <a:solidFill>
                <a:schemeClr val="bg1"/>
              </a:solidFill>
              <a:latin typeface="+mj-lt"/>
              <a:ea typeface="+mj-ea"/>
              <a:cs typeface="+mj-cs"/>
            </a:endParaRPr>
          </a:p>
        </p:txBody>
      </p:sp>
      <p:sp>
        <p:nvSpPr>
          <p:cNvPr id="13" name="Title 3">
            <a:extLst>
              <a:ext uri="{FF2B5EF4-FFF2-40B4-BE49-F238E27FC236}">
                <a16:creationId xmlns:a16="http://schemas.microsoft.com/office/drawing/2014/main" id="{CCD6310D-2948-F6A9-43B0-BF02E004713B}"/>
              </a:ext>
            </a:extLst>
          </p:cNvPr>
          <p:cNvSpPr txBox="1">
            <a:spLocks/>
          </p:cNvSpPr>
          <p:nvPr/>
        </p:nvSpPr>
        <p:spPr>
          <a:xfrm>
            <a:off x="933690" y="2089917"/>
            <a:ext cx="10324618" cy="2066507"/>
          </a:xfrm>
          <a:prstGeom prst="rect">
            <a:avLst/>
          </a:prstGeom>
          <a:effectLst/>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700" b="1" dirty="0">
                <a:solidFill>
                  <a:srgbClr val="A21F06"/>
                </a:solidFill>
              </a:rPr>
              <a:t>The Result of Your Effort</a:t>
            </a:r>
          </a:p>
          <a:p>
            <a:pPr algn="ctr"/>
            <a:r>
              <a:rPr lang="en-US" sz="3200" b="1" i="1" dirty="0">
                <a:solidFill>
                  <a:srgbClr val="A21F06"/>
                </a:solidFill>
              </a:rPr>
              <a:t>(20 marks allocated)</a:t>
            </a:r>
            <a:r>
              <a:rPr lang="en-US" sz="4800" b="1" i="1" dirty="0">
                <a:solidFill>
                  <a:srgbClr val="A21F06"/>
                </a:solidFill>
              </a:rPr>
              <a:t> </a:t>
            </a:r>
            <a:endParaRPr lang="en-US" sz="16600" b="1" i="1" dirty="0">
              <a:solidFill>
                <a:srgbClr val="A21F06"/>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DD8490A7-1D81-BAD0-79A2-2126FF2F5CA5}"/>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15" name="Picture 14">
            <a:extLst>
              <a:ext uri="{FF2B5EF4-FFF2-40B4-BE49-F238E27FC236}">
                <a16:creationId xmlns:a16="http://schemas.microsoft.com/office/drawing/2014/main" id="{A4D7895E-6EEB-AE3B-50C7-5A1126501D2F}"/>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88632" y="16136"/>
            <a:ext cx="1550748" cy="1095528"/>
          </a:xfrm>
          <a:prstGeom prst="rect">
            <a:avLst/>
          </a:prstGeom>
        </p:spPr>
      </p:pic>
      <p:sp>
        <p:nvSpPr>
          <p:cNvPr id="16" name="Title 3">
            <a:extLst>
              <a:ext uri="{FF2B5EF4-FFF2-40B4-BE49-F238E27FC236}">
                <a16:creationId xmlns:a16="http://schemas.microsoft.com/office/drawing/2014/main" id="{2E00C805-70CB-E384-4093-0F915041EAD7}"/>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977585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BB026-45E8-4B51-3C35-4A767014C8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E0E990-C1C3-7FEE-0087-7C8E3F5CA464}"/>
              </a:ext>
            </a:extLst>
          </p:cNvPr>
          <p:cNvSpPr>
            <a:spLocks noGrp="1"/>
          </p:cNvSpPr>
          <p:nvPr>
            <p:ph type="title"/>
          </p:nvPr>
        </p:nvSpPr>
        <p:spPr>
          <a:xfrm>
            <a:off x="1017254" y="2490599"/>
            <a:ext cx="10157492" cy="1506738"/>
          </a:xfrm>
        </p:spPr>
        <p:txBody>
          <a:bodyPr>
            <a:normAutofit/>
          </a:bodyPr>
          <a:lstStyle/>
          <a:p>
            <a:pPr algn="l"/>
            <a:r>
              <a:rPr lang="en-US" sz="2200" b="1" i="1" u="none" strike="noStrike" baseline="0" dirty="0">
                <a:solidFill>
                  <a:schemeClr val="accent1"/>
                </a:solidFill>
                <a:latin typeface="Calibri Light (Headings)"/>
              </a:rPr>
              <a:t>Hint;</a:t>
            </a:r>
            <a:br>
              <a:rPr lang="en-US" sz="2200" b="1" i="1" u="none" strike="noStrike" baseline="0" dirty="0">
                <a:solidFill>
                  <a:schemeClr val="accent1"/>
                </a:solidFill>
                <a:latin typeface="Calibri Light (Headings)"/>
              </a:rPr>
            </a:br>
            <a:r>
              <a:rPr lang="en-US" sz="2200" b="1" i="1" u="none" strike="noStrike" baseline="0" dirty="0">
                <a:solidFill>
                  <a:srgbClr val="FF0000"/>
                </a:solidFill>
                <a:latin typeface="Calibri Light (Headings)"/>
              </a:rPr>
              <a:t>The result of your effort: output and outcome (Impact, key findings, sustainability)</a:t>
            </a:r>
            <a:endParaRPr lang="en-US" sz="2200" b="1" i="1" dirty="0">
              <a:solidFill>
                <a:srgbClr val="FF0000"/>
              </a:solidFill>
              <a:latin typeface="Calibri Light (Headings)"/>
            </a:endParaRPr>
          </a:p>
        </p:txBody>
      </p:sp>
      <p:pic>
        <p:nvPicPr>
          <p:cNvPr id="4" name="Picture 3" descr="A black background with blue and red text&#10;&#10;Description automatically generated">
            <a:extLst>
              <a:ext uri="{FF2B5EF4-FFF2-40B4-BE49-F238E27FC236}">
                <a16:creationId xmlns:a16="http://schemas.microsoft.com/office/drawing/2014/main" id="{2EC3A84B-C506-791A-F648-59C4EE729BD6}"/>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sp>
        <p:nvSpPr>
          <p:cNvPr id="7" name="Title 3">
            <a:extLst>
              <a:ext uri="{FF2B5EF4-FFF2-40B4-BE49-F238E27FC236}">
                <a16:creationId xmlns:a16="http://schemas.microsoft.com/office/drawing/2014/main" id="{C5E6E490-E5E6-E759-50C4-259196A66D5E}"/>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pic>
        <p:nvPicPr>
          <p:cNvPr id="2" name="Picture 1">
            <a:extLst>
              <a:ext uri="{FF2B5EF4-FFF2-40B4-BE49-F238E27FC236}">
                <a16:creationId xmlns:a16="http://schemas.microsoft.com/office/drawing/2014/main" id="{A130A46F-7997-93A5-CD73-03017D13B4B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16136"/>
            <a:ext cx="1550748" cy="1095528"/>
          </a:xfrm>
          <a:prstGeom prst="rect">
            <a:avLst/>
          </a:prstGeom>
        </p:spPr>
      </p:pic>
    </p:spTree>
    <p:extLst>
      <p:ext uri="{BB962C8B-B14F-4D97-AF65-F5344CB8AC3E}">
        <p14:creationId xmlns:p14="http://schemas.microsoft.com/office/powerpoint/2010/main" val="1961635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7465412-4251-4275-A1DB-0728C0278885}"/>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18673C3D-CC40-02E6-C4E6-095396587A1E}"/>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solidFill>
                  <a:schemeClr val="bg1"/>
                </a:solidFill>
                <a:latin typeface="+mj-lt"/>
                <a:ea typeface="+mj-ea"/>
                <a:cs typeface="+mj-cs"/>
              </a:rPr>
              <a:t>#BMPCAwards</a:t>
            </a:r>
            <a:endParaRPr lang="en-US" sz="2000" kern="1200" dirty="0">
              <a:solidFill>
                <a:schemeClr val="bg1"/>
              </a:solidFill>
              <a:latin typeface="+mj-lt"/>
              <a:ea typeface="+mj-ea"/>
              <a:cs typeface="+mj-cs"/>
            </a:endParaRPr>
          </a:p>
        </p:txBody>
      </p:sp>
      <p:sp>
        <p:nvSpPr>
          <p:cNvPr id="13" name="Title 3">
            <a:extLst>
              <a:ext uri="{FF2B5EF4-FFF2-40B4-BE49-F238E27FC236}">
                <a16:creationId xmlns:a16="http://schemas.microsoft.com/office/drawing/2014/main" id="{C46BBBF4-1903-9BC9-04DD-116A7510EC28}"/>
              </a:ext>
            </a:extLst>
          </p:cNvPr>
          <p:cNvSpPr txBox="1">
            <a:spLocks/>
          </p:cNvSpPr>
          <p:nvPr/>
        </p:nvSpPr>
        <p:spPr>
          <a:xfrm>
            <a:off x="933690" y="2293865"/>
            <a:ext cx="10324618" cy="1679442"/>
          </a:xfrm>
          <a:prstGeom prst="rect">
            <a:avLst/>
          </a:prstGeom>
          <a:effectLst/>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0700" b="1" dirty="0">
                <a:solidFill>
                  <a:srgbClr val="A21F06"/>
                </a:solidFill>
              </a:rPr>
              <a:t>Thank You</a:t>
            </a:r>
            <a:endParaRPr lang="en-US" sz="16600" b="1" i="1" dirty="0">
              <a:solidFill>
                <a:srgbClr val="A21F06"/>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68454D07-9D4F-9230-A80D-5F918895344E}"/>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sp>
        <p:nvSpPr>
          <p:cNvPr id="16" name="Title 3">
            <a:extLst>
              <a:ext uri="{FF2B5EF4-FFF2-40B4-BE49-F238E27FC236}">
                <a16:creationId xmlns:a16="http://schemas.microsoft.com/office/drawing/2014/main" id="{C7839AD5-2A2E-9D88-E971-499CBBCDA491}"/>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pic>
        <p:nvPicPr>
          <p:cNvPr id="2" name="Picture 1">
            <a:extLst>
              <a:ext uri="{FF2B5EF4-FFF2-40B4-BE49-F238E27FC236}">
                <a16:creationId xmlns:a16="http://schemas.microsoft.com/office/drawing/2014/main" id="{5A90C03C-05F6-11A6-6376-87E143C798AC}"/>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88632" y="16136"/>
            <a:ext cx="1550748" cy="1095528"/>
          </a:xfrm>
          <a:prstGeom prst="rect">
            <a:avLst/>
          </a:prstGeom>
        </p:spPr>
      </p:pic>
    </p:spTree>
    <p:extLst>
      <p:ext uri="{BB962C8B-B14F-4D97-AF65-F5344CB8AC3E}">
        <p14:creationId xmlns:p14="http://schemas.microsoft.com/office/powerpoint/2010/main" val="1220918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3B29BE1-EC91-0663-A943-D22D63C945A7}"/>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C4A68B0E-0C5B-E9AA-810C-E35226FA5AD3}"/>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solidFill>
                  <a:schemeClr val="bg1"/>
                </a:solidFill>
                <a:latin typeface="+mj-lt"/>
                <a:ea typeface="+mj-ea"/>
                <a:cs typeface="+mj-cs"/>
              </a:rPr>
              <a:t>#BMPCAwards</a:t>
            </a:r>
            <a:endParaRPr lang="en-US" sz="2000" kern="1200" dirty="0">
              <a:solidFill>
                <a:schemeClr val="bg1"/>
              </a:solidFill>
              <a:latin typeface="+mj-lt"/>
              <a:ea typeface="+mj-ea"/>
              <a:cs typeface="+mj-cs"/>
            </a:endParaRPr>
          </a:p>
        </p:txBody>
      </p:sp>
      <p:sp>
        <p:nvSpPr>
          <p:cNvPr id="13" name="Title 3">
            <a:extLst>
              <a:ext uri="{FF2B5EF4-FFF2-40B4-BE49-F238E27FC236}">
                <a16:creationId xmlns:a16="http://schemas.microsoft.com/office/drawing/2014/main" id="{2104483B-D67C-C065-021C-3BB3DBA4732B}"/>
              </a:ext>
            </a:extLst>
          </p:cNvPr>
          <p:cNvSpPr txBox="1">
            <a:spLocks/>
          </p:cNvSpPr>
          <p:nvPr/>
        </p:nvSpPr>
        <p:spPr>
          <a:xfrm>
            <a:off x="735100" y="1489273"/>
            <a:ext cx="10721797" cy="2816953"/>
          </a:xfrm>
          <a:prstGeom prst="rect">
            <a:avLst/>
          </a:prstGeom>
          <a:effectLst/>
        </p:spPr>
        <p:txBody>
          <a:bodyPr vert="horz" lIns="91440" tIns="45720" rIns="91440" bIns="45720" rtlCol="0" anchor="b">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1600" b="1" dirty="0">
                <a:solidFill>
                  <a:srgbClr val="A21F06"/>
                </a:solidFill>
              </a:rPr>
              <a:t>Balance 20 marks will be given as per your Effectiveness of the Presentation.</a:t>
            </a:r>
          </a:p>
          <a:p>
            <a:br>
              <a:rPr lang="en-US" sz="10700" b="1" dirty="0">
                <a:solidFill>
                  <a:srgbClr val="A21F06"/>
                </a:solidFill>
              </a:rPr>
            </a:br>
            <a:br>
              <a:rPr lang="en-US" sz="10700" b="1" dirty="0">
                <a:solidFill>
                  <a:srgbClr val="A21F06"/>
                </a:solidFill>
              </a:rPr>
            </a:br>
            <a:r>
              <a:rPr lang="en-US" sz="10700" b="1" dirty="0">
                <a:solidFill>
                  <a:schemeClr val="accent1"/>
                </a:solidFill>
              </a:rPr>
              <a:t>Hint;</a:t>
            </a:r>
          </a:p>
          <a:p>
            <a:r>
              <a:rPr lang="en-US" sz="10700" b="1" dirty="0">
                <a:solidFill>
                  <a:srgbClr val="FF0000"/>
                </a:solidFill>
              </a:rPr>
              <a:t>Presentation flow, adherence to the guidelines and format, timing </a:t>
            </a:r>
          </a:p>
          <a:p>
            <a:r>
              <a:rPr lang="en-US" sz="10700" b="1" dirty="0">
                <a:solidFill>
                  <a:srgbClr val="FF0000"/>
                </a:solidFill>
              </a:rPr>
              <a:t>and clarity of the presentation</a:t>
            </a:r>
            <a:endParaRPr lang="en-US" sz="16600" b="1" i="1" dirty="0">
              <a:solidFill>
                <a:srgbClr val="FF0000"/>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90357FC6-9749-2051-E19E-5FF001ABBA01}"/>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sp>
        <p:nvSpPr>
          <p:cNvPr id="2" name="TextBox 1">
            <a:extLst>
              <a:ext uri="{FF2B5EF4-FFF2-40B4-BE49-F238E27FC236}">
                <a16:creationId xmlns:a16="http://schemas.microsoft.com/office/drawing/2014/main" id="{6FD25327-2EAF-0BA8-837E-11596C4D5A5E}"/>
              </a:ext>
            </a:extLst>
          </p:cNvPr>
          <p:cNvSpPr txBox="1"/>
          <p:nvPr/>
        </p:nvSpPr>
        <p:spPr>
          <a:xfrm>
            <a:off x="5616764" y="103813"/>
            <a:ext cx="2698309"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www.cpmawards.com</a:t>
            </a:r>
          </a:p>
        </p:txBody>
      </p:sp>
      <p:pic>
        <p:nvPicPr>
          <p:cNvPr id="4" name="Picture 3">
            <a:extLst>
              <a:ext uri="{FF2B5EF4-FFF2-40B4-BE49-F238E27FC236}">
                <a16:creationId xmlns:a16="http://schemas.microsoft.com/office/drawing/2014/main" id="{5515AEC7-1883-1D0E-B8A4-EA07B6AC643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681523" y="103813"/>
            <a:ext cx="1550748" cy="1095528"/>
          </a:xfrm>
          <a:prstGeom prst="rect">
            <a:avLst/>
          </a:prstGeom>
        </p:spPr>
      </p:pic>
    </p:spTree>
    <p:extLst>
      <p:ext uri="{BB962C8B-B14F-4D97-AF65-F5344CB8AC3E}">
        <p14:creationId xmlns:p14="http://schemas.microsoft.com/office/powerpoint/2010/main" val="2895661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88E2A28-A4B0-CB22-D7FA-B171DA1BA36E}"/>
            </a:ext>
          </a:extLst>
        </p:cNvPr>
        <p:cNvGrpSpPr/>
        <p:nvPr/>
      </p:nvGrpSpPr>
      <p:grpSpPr>
        <a:xfrm>
          <a:off x="0" y="0"/>
          <a:ext cx="0" cy="0"/>
          <a:chOff x="0" y="0"/>
          <a:chExt cx="0" cy="0"/>
        </a:xfrm>
      </p:grpSpPr>
      <p:sp>
        <p:nvSpPr>
          <p:cNvPr id="13" name="Title 3">
            <a:extLst>
              <a:ext uri="{FF2B5EF4-FFF2-40B4-BE49-F238E27FC236}">
                <a16:creationId xmlns:a16="http://schemas.microsoft.com/office/drawing/2014/main" id="{8BDE6A53-D383-77FA-E856-7D29706C0116}"/>
              </a:ext>
            </a:extLst>
          </p:cNvPr>
          <p:cNvSpPr txBox="1">
            <a:spLocks/>
          </p:cNvSpPr>
          <p:nvPr/>
        </p:nvSpPr>
        <p:spPr>
          <a:xfrm>
            <a:off x="595281" y="594557"/>
            <a:ext cx="10998178" cy="703069"/>
          </a:xfrm>
          <a:prstGeom prst="rect">
            <a:avLst/>
          </a:prstGeom>
          <a:effectLst/>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solidFill>
                  <a:srgbClr val="A21F06"/>
                </a:solidFill>
              </a:rPr>
              <a:t>Other Guidelines for Video Presentation</a:t>
            </a:r>
          </a:p>
        </p:txBody>
      </p:sp>
      <p:pic>
        <p:nvPicPr>
          <p:cNvPr id="14" name="Picture 13" descr="A black background with blue and red text&#10;&#10;Description automatically generated">
            <a:extLst>
              <a:ext uri="{FF2B5EF4-FFF2-40B4-BE49-F238E27FC236}">
                <a16:creationId xmlns:a16="http://schemas.microsoft.com/office/drawing/2014/main" id="{FD3CAE16-0E14-0E87-495C-68AF69FF863A}"/>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sp>
        <p:nvSpPr>
          <p:cNvPr id="2" name="Content Placeholder 3">
            <a:extLst>
              <a:ext uri="{FF2B5EF4-FFF2-40B4-BE49-F238E27FC236}">
                <a16:creationId xmlns:a16="http://schemas.microsoft.com/office/drawing/2014/main" id="{3A46082B-20B5-9DC1-47B4-5C706376D7FA}"/>
              </a:ext>
            </a:extLst>
          </p:cNvPr>
          <p:cNvSpPr txBox="1">
            <a:spLocks/>
          </p:cNvSpPr>
          <p:nvPr/>
        </p:nvSpPr>
        <p:spPr>
          <a:xfrm>
            <a:off x="491406" y="1172942"/>
            <a:ext cx="11493071" cy="554439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500" dirty="0"/>
              <a:t>Organizations that have applied for awards must make a PowerPoint presentation which as a video recording clearly explaining their best management practices. </a:t>
            </a:r>
          </a:p>
          <a:p>
            <a:pPr>
              <a:lnSpc>
                <a:spcPct val="100000"/>
              </a:lnSpc>
            </a:pPr>
            <a:r>
              <a:rPr lang="en-US" sz="2500" dirty="0"/>
              <a:t>The report and presentation content should be the same.</a:t>
            </a:r>
          </a:p>
          <a:p>
            <a:pPr>
              <a:lnSpc>
                <a:spcPct val="100000"/>
              </a:lnSpc>
            </a:pPr>
            <a:r>
              <a:rPr lang="en-US" sz="2500" dirty="0"/>
              <a:t>Time allocation - 10 Minutes per presentation.</a:t>
            </a:r>
          </a:p>
          <a:p>
            <a:pPr>
              <a:lnSpc>
                <a:spcPct val="100000"/>
              </a:lnSpc>
            </a:pPr>
            <a:r>
              <a:rPr lang="en-US" sz="2500" dirty="0"/>
              <a:t>Maximum of three (03) presenters should be allocated for a presentation.</a:t>
            </a:r>
          </a:p>
          <a:p>
            <a:pPr>
              <a:lnSpc>
                <a:spcPct val="100000"/>
              </a:lnSpc>
            </a:pPr>
            <a:r>
              <a:rPr lang="en-US" sz="2500" dirty="0"/>
              <a:t>Dress Code – Office Attire.</a:t>
            </a:r>
          </a:p>
          <a:p>
            <a:pPr>
              <a:lnSpc>
                <a:spcPct val="100000"/>
              </a:lnSpc>
            </a:pPr>
            <a:r>
              <a:rPr lang="en-US" sz="2500" dirty="0"/>
              <a:t>All presenters (maximum of 03) must be present at the given time slot.</a:t>
            </a:r>
          </a:p>
          <a:p>
            <a:pPr>
              <a:lnSpc>
                <a:spcPct val="100000"/>
              </a:lnSpc>
            </a:pPr>
            <a:r>
              <a:rPr lang="en-US" sz="2500" dirty="0"/>
              <a:t>Please ensure that Slides No. 01, 02, 04, 06, 08, 12, and 14 remain unchanged as provided as they are bridging slides. You may add content or make modifications to the remaining slides as needed. </a:t>
            </a:r>
          </a:p>
          <a:p>
            <a:pPr>
              <a:lnSpc>
                <a:spcPct val="100000"/>
              </a:lnSpc>
            </a:pPr>
            <a:r>
              <a:rPr lang="en-US" sz="2500" dirty="0"/>
              <a:t>Please remove the Slide No. 15 and 16 at the time of presentation.</a:t>
            </a:r>
          </a:p>
          <a:p>
            <a:pPr>
              <a:lnSpc>
                <a:spcPct val="100000"/>
              </a:lnSpc>
            </a:pPr>
            <a:r>
              <a:rPr lang="en-US" sz="2500" dirty="0"/>
              <a:t>PPT Presentation &amp; Video must upload via submission link of CPM Portal</a:t>
            </a:r>
          </a:p>
        </p:txBody>
      </p:sp>
      <p:sp>
        <p:nvSpPr>
          <p:cNvPr id="5" name="TextBox 4">
            <a:extLst>
              <a:ext uri="{FF2B5EF4-FFF2-40B4-BE49-F238E27FC236}">
                <a16:creationId xmlns:a16="http://schemas.microsoft.com/office/drawing/2014/main" id="{04504B56-D0E1-817D-556C-C8F7BC3D7A64}"/>
              </a:ext>
            </a:extLst>
          </p:cNvPr>
          <p:cNvSpPr txBox="1"/>
          <p:nvPr/>
        </p:nvSpPr>
        <p:spPr>
          <a:xfrm>
            <a:off x="5616764" y="103813"/>
            <a:ext cx="2698309"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www.cpmawards.com</a:t>
            </a:r>
          </a:p>
        </p:txBody>
      </p:sp>
      <p:pic>
        <p:nvPicPr>
          <p:cNvPr id="3" name="Picture 2">
            <a:extLst>
              <a:ext uri="{FF2B5EF4-FFF2-40B4-BE49-F238E27FC236}">
                <a16:creationId xmlns:a16="http://schemas.microsoft.com/office/drawing/2014/main" id="{0D73D20B-A97E-292E-3343-246DA92CD03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745080" y="77414"/>
            <a:ext cx="1550748" cy="1095528"/>
          </a:xfrm>
          <a:prstGeom prst="rect">
            <a:avLst/>
          </a:prstGeom>
        </p:spPr>
      </p:pic>
    </p:spTree>
    <p:extLst>
      <p:ext uri="{BB962C8B-B14F-4D97-AF65-F5344CB8AC3E}">
        <p14:creationId xmlns:p14="http://schemas.microsoft.com/office/powerpoint/2010/main" val="3007720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15DBE6-C56C-DBB8-E921-691C51C64ED1}"/>
              </a:ext>
            </a:extLst>
          </p:cNvPr>
          <p:cNvSpPr>
            <a:spLocks noGrp="1"/>
          </p:cNvSpPr>
          <p:nvPr>
            <p:ph type="title"/>
          </p:nvPr>
        </p:nvSpPr>
        <p:spPr>
          <a:xfrm>
            <a:off x="2035038" y="1536971"/>
            <a:ext cx="8121921" cy="2898800"/>
          </a:xfrm>
          <a:effectLst/>
        </p:spPr>
        <p:txBody>
          <a:bodyPr vert="horz" lIns="91440" tIns="45720" rIns="91440" bIns="45720" rtlCol="0" anchor="b">
            <a:normAutofit/>
          </a:bodyPr>
          <a:lstStyle/>
          <a:p>
            <a:pPr algn="ctr">
              <a:lnSpc>
                <a:spcPct val="90000"/>
              </a:lnSpc>
            </a:pPr>
            <a:r>
              <a:rPr lang="en-US" sz="7500" b="1" dirty="0">
                <a:solidFill>
                  <a:srgbClr val="A21F06"/>
                </a:solidFill>
              </a:rPr>
              <a:t>ORGANIZATION BACKGROUND</a:t>
            </a:r>
            <a:br>
              <a:rPr lang="en-US" sz="16600" b="1" dirty="0">
                <a:solidFill>
                  <a:srgbClr val="A21F06"/>
                </a:solidFill>
              </a:rPr>
            </a:br>
            <a:r>
              <a:rPr lang="en-US" sz="3200" b="1" i="1" dirty="0">
                <a:solidFill>
                  <a:srgbClr val="A21F06"/>
                </a:solidFill>
              </a:rPr>
              <a:t>(05 marks allocated)</a:t>
            </a:r>
            <a:r>
              <a:rPr lang="en-US" sz="4800" b="1" i="1" dirty="0">
                <a:solidFill>
                  <a:srgbClr val="A21F06"/>
                </a:solidFill>
              </a:rPr>
              <a:t> </a:t>
            </a:r>
            <a:endParaRPr lang="en-US" sz="16600" b="1" i="1" dirty="0">
              <a:solidFill>
                <a:srgbClr val="A21F06"/>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53B5E6EA-73A7-A653-B244-5EAE7F036084}"/>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15" name="Picture 14">
            <a:extLst>
              <a:ext uri="{FF2B5EF4-FFF2-40B4-BE49-F238E27FC236}">
                <a16:creationId xmlns:a16="http://schemas.microsoft.com/office/drawing/2014/main" id="{11AE6CBA-D10C-F949-F568-D59033B5D63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88632" y="6992"/>
            <a:ext cx="1550748" cy="1095528"/>
          </a:xfrm>
          <a:prstGeom prst="rect">
            <a:avLst/>
          </a:prstGeom>
        </p:spPr>
      </p:pic>
      <p:sp>
        <p:nvSpPr>
          <p:cNvPr id="16" name="Title 3">
            <a:extLst>
              <a:ext uri="{FF2B5EF4-FFF2-40B4-BE49-F238E27FC236}">
                <a16:creationId xmlns:a16="http://schemas.microsoft.com/office/drawing/2014/main" id="{857183B8-69A5-34B0-17B2-BE01FBF54F19}"/>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2846526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C2AA2C9-DDCA-8E9F-587B-D3ED7E706F1F}"/>
              </a:ext>
            </a:extLst>
          </p:cNvPr>
          <p:cNvSpPr>
            <a:spLocks noGrp="1"/>
          </p:cNvSpPr>
          <p:nvPr>
            <p:ph type="title"/>
          </p:nvPr>
        </p:nvSpPr>
        <p:spPr>
          <a:xfrm>
            <a:off x="484293" y="1611398"/>
            <a:ext cx="11223414" cy="3635204"/>
          </a:xfrm>
        </p:spPr>
        <p:txBody>
          <a:bodyPr>
            <a:normAutofit fontScale="90000"/>
          </a:bodyPr>
          <a:lstStyle/>
          <a:p>
            <a:r>
              <a:rPr lang="en-US" sz="4800" b="1" i="0" u="none" strike="noStrike" baseline="0" dirty="0">
                <a:latin typeface="Calibri Light (Headings)"/>
              </a:rPr>
              <a:t>Introduction to the background of the </a:t>
            </a:r>
            <a:r>
              <a:rPr lang="en-US" sz="4800" b="1" dirty="0">
                <a:latin typeface="Calibri Light (Headings)"/>
              </a:rPr>
              <a:t>organization</a:t>
            </a:r>
            <a:br>
              <a:rPr lang="en-US" sz="4400" b="1" dirty="0">
                <a:effectLst>
                  <a:outerShdw blurRad="38100" dist="38100" dir="2700000" algn="tl">
                    <a:srgbClr val="000000">
                      <a:alpha val="43137"/>
                    </a:srgbClr>
                  </a:outerShdw>
                </a:effectLst>
              </a:rPr>
            </a:br>
            <a:br>
              <a:rPr lang="en-US" sz="4400" b="1" dirty="0">
                <a:effectLst>
                  <a:outerShdw blurRad="38100" dist="38100" dir="2700000" algn="tl">
                    <a:srgbClr val="000000">
                      <a:alpha val="43137"/>
                    </a:srgbClr>
                  </a:outerShdw>
                </a:effectLst>
              </a:rPr>
            </a:br>
            <a:r>
              <a:rPr lang="en-US" sz="2400" b="1" i="1" dirty="0">
                <a:solidFill>
                  <a:schemeClr val="accent1"/>
                </a:solidFill>
              </a:rPr>
              <a:t>Hint;</a:t>
            </a:r>
            <a:r>
              <a:rPr lang="en-US" sz="2400" b="1" i="1" dirty="0">
                <a:solidFill>
                  <a:schemeClr val="accent2">
                    <a:lumMod val="40000"/>
                    <a:lumOff val="60000"/>
                  </a:schemeClr>
                </a:solidFill>
              </a:rPr>
              <a:t> </a:t>
            </a:r>
            <a:br>
              <a:rPr lang="en-US" sz="2400" b="1" i="1" dirty="0">
                <a:solidFill>
                  <a:schemeClr val="accent2">
                    <a:lumMod val="40000"/>
                    <a:lumOff val="60000"/>
                  </a:schemeClr>
                </a:solidFill>
              </a:rPr>
            </a:br>
            <a:r>
              <a:rPr lang="en-US" sz="2400" b="1" i="1" dirty="0">
                <a:solidFill>
                  <a:srgbClr val="FF0000"/>
                </a:solidFill>
              </a:rPr>
              <a:t>01.</a:t>
            </a:r>
            <a:r>
              <a:rPr lang="en-US" sz="2400" b="1" i="1" dirty="0">
                <a:solidFill>
                  <a:schemeClr val="accent2">
                    <a:lumMod val="40000"/>
                    <a:lumOff val="60000"/>
                  </a:schemeClr>
                </a:solidFill>
              </a:rPr>
              <a:t>	</a:t>
            </a:r>
            <a:r>
              <a:rPr lang="en-US" sz="2400" b="1" i="1" dirty="0">
                <a:solidFill>
                  <a:srgbClr val="FF0000"/>
                </a:solidFill>
              </a:rPr>
              <a:t>Make it simple, colorful, pictorial, current stand in the industry, size of the operations etc. in 	a very brief</a:t>
            </a:r>
            <a:br>
              <a:rPr lang="en-US" sz="2400" b="1" i="1" dirty="0">
                <a:solidFill>
                  <a:srgbClr val="FF0000"/>
                </a:solidFill>
              </a:rPr>
            </a:br>
            <a:br>
              <a:rPr lang="en-US" sz="2400" b="1" i="1" dirty="0">
                <a:solidFill>
                  <a:srgbClr val="FF0000"/>
                </a:solidFill>
              </a:rPr>
            </a:br>
            <a:r>
              <a:rPr lang="en-US" sz="2400" b="1" i="1" dirty="0">
                <a:solidFill>
                  <a:srgbClr val="FF0000"/>
                </a:solidFill>
              </a:rPr>
              <a:t>02.	Please use sufficient number of slides as per your requirement</a:t>
            </a:r>
            <a:endParaRPr lang="en-US" i="1" dirty="0">
              <a:solidFill>
                <a:schemeClr val="accent2">
                  <a:lumMod val="40000"/>
                  <a:lumOff val="60000"/>
                </a:schemeClr>
              </a:solidFill>
            </a:endParaRPr>
          </a:p>
        </p:txBody>
      </p:sp>
      <p:pic>
        <p:nvPicPr>
          <p:cNvPr id="2" name="Picture 1" descr="A black background with blue and red text&#10;&#10;Description automatically generated">
            <a:extLst>
              <a:ext uri="{FF2B5EF4-FFF2-40B4-BE49-F238E27FC236}">
                <a16:creationId xmlns:a16="http://schemas.microsoft.com/office/drawing/2014/main" id="{1B60104E-2274-7E84-5D0B-A0A6017ABD2C}"/>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3" name="Picture 2">
            <a:extLst>
              <a:ext uri="{FF2B5EF4-FFF2-40B4-BE49-F238E27FC236}">
                <a16:creationId xmlns:a16="http://schemas.microsoft.com/office/drawing/2014/main" id="{D0163950-430E-3522-0B29-33A957462C3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2152"/>
            <a:ext cx="1550748" cy="1095528"/>
          </a:xfrm>
          <a:prstGeom prst="rect">
            <a:avLst/>
          </a:prstGeom>
        </p:spPr>
      </p:pic>
      <p:sp>
        <p:nvSpPr>
          <p:cNvPr id="4" name="Title 3">
            <a:extLst>
              <a:ext uri="{FF2B5EF4-FFF2-40B4-BE49-F238E27FC236}">
                <a16:creationId xmlns:a16="http://schemas.microsoft.com/office/drawing/2014/main" id="{2269CE8C-9370-E1C4-8683-5584A76BFF1B}"/>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107559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F2E1393-F4FA-C49D-AC92-AEB811D64987}"/>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CA64DAB4-2C59-6B52-E420-F43F8E8156DF}"/>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latin typeface="+mj-lt"/>
                <a:ea typeface="+mj-ea"/>
                <a:cs typeface="+mj-cs"/>
              </a:rPr>
              <a:t>#BMPCAwards</a:t>
            </a:r>
            <a:endParaRPr lang="en-US" sz="2000" kern="1200" dirty="0">
              <a:latin typeface="+mj-lt"/>
              <a:ea typeface="+mj-ea"/>
              <a:cs typeface="+mj-cs"/>
            </a:endParaRPr>
          </a:p>
        </p:txBody>
      </p:sp>
      <p:sp>
        <p:nvSpPr>
          <p:cNvPr id="13" name="Title 3">
            <a:extLst>
              <a:ext uri="{FF2B5EF4-FFF2-40B4-BE49-F238E27FC236}">
                <a16:creationId xmlns:a16="http://schemas.microsoft.com/office/drawing/2014/main" id="{DACB2C32-785F-4483-D156-604529DA3400}"/>
              </a:ext>
            </a:extLst>
          </p:cNvPr>
          <p:cNvSpPr txBox="1">
            <a:spLocks/>
          </p:cNvSpPr>
          <p:nvPr/>
        </p:nvSpPr>
        <p:spPr>
          <a:xfrm>
            <a:off x="2035038" y="1679327"/>
            <a:ext cx="8121921" cy="2268982"/>
          </a:xfrm>
          <a:prstGeom prst="rect">
            <a:avLst/>
          </a:prstGeom>
          <a:effectLst/>
        </p:spPr>
        <p:txBody>
          <a:bodyPr vert="horz" lIns="91440" tIns="45720" rIns="91440" bIns="45720" rtlCol="0" anchor="b">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0000" b="1" dirty="0">
                <a:solidFill>
                  <a:srgbClr val="A21F06"/>
                </a:solidFill>
              </a:rPr>
              <a:t>CHALLENGE FACED</a:t>
            </a:r>
          </a:p>
          <a:p>
            <a:pPr algn="ctr"/>
            <a:r>
              <a:rPr lang="en-US" sz="10000" b="1" dirty="0">
                <a:solidFill>
                  <a:srgbClr val="A21F06"/>
                </a:solidFill>
              </a:rPr>
              <a:t>BY THE </a:t>
            </a:r>
            <a:r>
              <a:rPr lang="en-US" sz="9600" b="1" dirty="0">
                <a:solidFill>
                  <a:srgbClr val="A21F06"/>
                </a:solidFill>
              </a:rPr>
              <a:t>ORGANIZATION</a:t>
            </a:r>
            <a:br>
              <a:rPr lang="en-US" sz="16600" b="1" dirty="0">
                <a:solidFill>
                  <a:srgbClr val="A21F06"/>
                </a:solidFill>
              </a:rPr>
            </a:br>
            <a:r>
              <a:rPr lang="en-US" sz="3200" b="1" i="1" dirty="0">
                <a:solidFill>
                  <a:srgbClr val="A21F06"/>
                </a:solidFill>
              </a:rPr>
              <a:t>(10 marks allocated)</a:t>
            </a:r>
            <a:r>
              <a:rPr lang="en-US" sz="4800" b="1" i="1" dirty="0">
                <a:solidFill>
                  <a:srgbClr val="A21F06"/>
                </a:solidFill>
              </a:rPr>
              <a:t> </a:t>
            </a:r>
            <a:endParaRPr lang="en-US" sz="16600" b="1" i="1" dirty="0">
              <a:solidFill>
                <a:srgbClr val="A21F06"/>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C324DE13-ED88-7B3D-4C17-DE0D115EDB6B}"/>
              </a:ext>
            </a:extLst>
          </p:cNvPr>
          <p:cNvPicPr>
            <a:picLocks noChangeAspect="1"/>
          </p:cNvPicPr>
          <p:nvPr/>
        </p:nvPicPr>
        <p:blipFill>
          <a:blip r:embed="rId4">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15" name="Picture 14">
            <a:extLst>
              <a:ext uri="{FF2B5EF4-FFF2-40B4-BE49-F238E27FC236}">
                <a16:creationId xmlns:a16="http://schemas.microsoft.com/office/drawing/2014/main" id="{87F6CB88-AC1B-FA83-9F14-56F0AB4D742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588632" y="-11296"/>
            <a:ext cx="1550748" cy="1095528"/>
          </a:xfrm>
          <a:prstGeom prst="rect">
            <a:avLst/>
          </a:prstGeom>
        </p:spPr>
      </p:pic>
      <p:sp>
        <p:nvSpPr>
          <p:cNvPr id="16" name="Title 3">
            <a:extLst>
              <a:ext uri="{FF2B5EF4-FFF2-40B4-BE49-F238E27FC236}">
                <a16:creationId xmlns:a16="http://schemas.microsoft.com/office/drawing/2014/main" id="{F5C07EAD-BF35-2BE3-8C93-2151A2FD22A2}"/>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3171121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43229" y="2110902"/>
            <a:ext cx="9717932" cy="2879388"/>
          </a:xfrm>
        </p:spPr>
        <p:txBody>
          <a:bodyPr>
            <a:noAutofit/>
          </a:bodyPr>
          <a:lstStyle/>
          <a:p>
            <a:pPr algn="l"/>
            <a:r>
              <a:rPr lang="en-US" sz="4300" b="1" dirty="0"/>
              <a:t>Emerged Situation or Challenge in recent five years</a:t>
            </a:r>
            <a:br>
              <a:rPr lang="en-US" sz="7200" b="1" dirty="0"/>
            </a:br>
            <a:br>
              <a:rPr lang="en-US" sz="1800" b="0" i="0" u="none" strike="noStrike" baseline="0" dirty="0">
                <a:latin typeface="Gilroy-Regular"/>
              </a:rPr>
            </a:br>
            <a:br>
              <a:rPr lang="en-US" sz="1800" b="0" i="0" u="none" strike="noStrike" baseline="0" dirty="0">
                <a:latin typeface="Gilroy-Regular"/>
              </a:rPr>
            </a:br>
            <a:br>
              <a:rPr lang="en-US" sz="900" b="0" i="0" u="none" strike="noStrike" baseline="0" dirty="0">
                <a:latin typeface="Gilroy-Regular"/>
              </a:rPr>
            </a:br>
            <a:r>
              <a:rPr lang="en-US" sz="2200" b="0" i="1" u="none" strike="noStrike" baseline="0" dirty="0">
                <a:solidFill>
                  <a:schemeClr val="accent1">
                    <a:lumMod val="75000"/>
                  </a:schemeClr>
                </a:solidFill>
                <a:latin typeface="Gilroy-Regular"/>
              </a:rPr>
              <a:t>Hint;</a:t>
            </a:r>
            <a:br>
              <a:rPr lang="en-US" sz="2200" b="0" i="1" u="none" strike="noStrike" baseline="0" dirty="0">
                <a:solidFill>
                  <a:schemeClr val="accent1">
                    <a:lumMod val="75000"/>
                  </a:schemeClr>
                </a:solidFill>
                <a:latin typeface="Gilroy-Regular"/>
              </a:rPr>
            </a:br>
            <a:r>
              <a:rPr lang="en-US" sz="2200" b="0" i="1" u="none" strike="noStrike" baseline="0" dirty="0">
                <a:solidFill>
                  <a:srgbClr val="FF0000"/>
                </a:solidFill>
                <a:latin typeface="Gilroy-Regular"/>
              </a:rPr>
              <a:t>01.	</a:t>
            </a:r>
            <a:r>
              <a:rPr lang="en-US" sz="2200" b="0" i="0" u="none" strike="noStrike" baseline="0" dirty="0">
                <a:solidFill>
                  <a:srgbClr val="FF0000"/>
                </a:solidFill>
                <a:latin typeface="Gilroy-Regular"/>
              </a:rPr>
              <a:t>Challenge faced by the </a:t>
            </a:r>
            <a:r>
              <a:rPr lang="en-US" sz="2200" dirty="0">
                <a:solidFill>
                  <a:srgbClr val="FF0000"/>
                </a:solidFill>
                <a:latin typeface="Gilroy-Regular"/>
              </a:rPr>
              <a:t>organization</a:t>
            </a:r>
            <a:r>
              <a:rPr lang="en-US" sz="2200" b="0" i="0" u="none" strike="noStrike" baseline="0" dirty="0">
                <a:solidFill>
                  <a:srgbClr val="FF0000"/>
                </a:solidFill>
                <a:latin typeface="Gilroy-Regular"/>
              </a:rPr>
              <a:t> (Very brief introduction of the problem) </a:t>
            </a:r>
            <a:br>
              <a:rPr lang="en-US" sz="2200" b="0" i="0" u="none" strike="noStrike" baseline="0" dirty="0">
                <a:solidFill>
                  <a:srgbClr val="FF0000"/>
                </a:solidFill>
                <a:latin typeface="Gilroy-Regular"/>
              </a:rPr>
            </a:br>
            <a:br>
              <a:rPr lang="en-US" sz="2200" b="0" i="0" u="none" strike="noStrike" baseline="0" dirty="0">
                <a:solidFill>
                  <a:srgbClr val="FF0000"/>
                </a:solidFill>
                <a:latin typeface="Gilroy-Regular"/>
              </a:rPr>
            </a:br>
            <a:r>
              <a:rPr lang="en-US" sz="2200" b="0" i="0" u="none" strike="noStrike" baseline="0" dirty="0">
                <a:solidFill>
                  <a:srgbClr val="FF0000"/>
                </a:solidFill>
                <a:latin typeface="Gilroy-Regular"/>
              </a:rPr>
              <a:t>02.	</a:t>
            </a:r>
            <a:r>
              <a:rPr lang="en-US" sz="2200" b="0" i="1" u="none" strike="noStrike" baseline="0" dirty="0">
                <a:solidFill>
                  <a:srgbClr val="FF0000"/>
                </a:solidFill>
                <a:latin typeface="Gilroy-Regular"/>
              </a:rPr>
              <a:t>P</a:t>
            </a:r>
            <a:r>
              <a:rPr lang="en-US" sz="2200" b="1" i="1" dirty="0">
                <a:solidFill>
                  <a:srgbClr val="FF0000"/>
                </a:solidFill>
              </a:rPr>
              <a:t>lease use sufficient slides as per your requirement</a:t>
            </a:r>
            <a:endParaRPr lang="en-US" sz="2200" b="1" i="1" dirty="0">
              <a:solidFill>
                <a:srgbClr val="FF0000"/>
              </a:solidFill>
              <a:highlight>
                <a:srgbClr val="FFFF00"/>
              </a:highlight>
            </a:endParaRPr>
          </a:p>
        </p:txBody>
      </p:sp>
      <p:pic>
        <p:nvPicPr>
          <p:cNvPr id="2" name="Picture 1" descr="A black background with blue and red text&#10;&#10;Description automatically generated">
            <a:extLst>
              <a:ext uri="{FF2B5EF4-FFF2-40B4-BE49-F238E27FC236}">
                <a16:creationId xmlns:a16="http://schemas.microsoft.com/office/drawing/2014/main" id="{F5733760-9142-766B-0074-25ABFFF4CF9D}"/>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3" name="Picture 2">
            <a:extLst>
              <a:ext uri="{FF2B5EF4-FFF2-40B4-BE49-F238E27FC236}">
                <a16:creationId xmlns:a16="http://schemas.microsoft.com/office/drawing/2014/main" id="{6E8CE84E-5057-EA40-0CCA-EB75A586D26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6992"/>
            <a:ext cx="1550748" cy="1095528"/>
          </a:xfrm>
          <a:prstGeom prst="rect">
            <a:avLst/>
          </a:prstGeom>
        </p:spPr>
      </p:pic>
      <p:sp>
        <p:nvSpPr>
          <p:cNvPr id="5" name="Title 3">
            <a:extLst>
              <a:ext uri="{FF2B5EF4-FFF2-40B4-BE49-F238E27FC236}">
                <a16:creationId xmlns:a16="http://schemas.microsoft.com/office/drawing/2014/main" id="{232A9DBD-4D75-AE35-A587-D1410DACEA1C}"/>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389227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7B8C7C8-4F6E-83A4-49BC-AE87C3EC507B}"/>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F8FE5B55-F126-B479-2575-37875563641A}"/>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solidFill>
                  <a:schemeClr val="bg1"/>
                </a:solidFill>
                <a:latin typeface="+mj-lt"/>
                <a:ea typeface="+mj-ea"/>
                <a:cs typeface="+mj-cs"/>
              </a:rPr>
              <a:t>#BMPCAwards</a:t>
            </a:r>
            <a:endParaRPr lang="en-US" sz="2000" kern="1200" dirty="0">
              <a:solidFill>
                <a:schemeClr val="bg1"/>
              </a:solidFill>
              <a:latin typeface="+mj-lt"/>
              <a:ea typeface="+mj-ea"/>
              <a:cs typeface="+mj-cs"/>
            </a:endParaRPr>
          </a:p>
        </p:txBody>
      </p:sp>
      <p:sp>
        <p:nvSpPr>
          <p:cNvPr id="13" name="Title 3">
            <a:extLst>
              <a:ext uri="{FF2B5EF4-FFF2-40B4-BE49-F238E27FC236}">
                <a16:creationId xmlns:a16="http://schemas.microsoft.com/office/drawing/2014/main" id="{B33DB2EF-33D1-5C7B-E39B-CD82C8DB5E20}"/>
              </a:ext>
            </a:extLst>
          </p:cNvPr>
          <p:cNvSpPr txBox="1">
            <a:spLocks/>
          </p:cNvSpPr>
          <p:nvPr/>
        </p:nvSpPr>
        <p:spPr>
          <a:xfrm>
            <a:off x="933690" y="2022413"/>
            <a:ext cx="10324618" cy="1773692"/>
          </a:xfrm>
          <a:prstGeom prst="rect">
            <a:avLst/>
          </a:prstGeom>
          <a:effectLst/>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700" b="1" dirty="0">
                <a:solidFill>
                  <a:srgbClr val="A21F06"/>
                </a:solidFill>
              </a:rPr>
              <a:t>Best Management Practice </a:t>
            </a:r>
            <a:br>
              <a:rPr lang="en-US" sz="16600" b="1" dirty="0">
                <a:solidFill>
                  <a:srgbClr val="A21F06"/>
                </a:solidFill>
              </a:rPr>
            </a:br>
            <a:r>
              <a:rPr lang="en-US" sz="3200" b="1" i="1" dirty="0">
                <a:solidFill>
                  <a:srgbClr val="A21F06"/>
                </a:solidFill>
              </a:rPr>
              <a:t>(15 marks allocated)</a:t>
            </a:r>
            <a:r>
              <a:rPr lang="en-US" sz="4800" b="1" i="1" dirty="0">
                <a:solidFill>
                  <a:srgbClr val="A21F06"/>
                </a:solidFill>
              </a:rPr>
              <a:t> </a:t>
            </a:r>
            <a:endParaRPr lang="en-US" sz="16600" b="1" i="1" dirty="0">
              <a:solidFill>
                <a:srgbClr val="A21F06"/>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3BA98633-EEE3-F670-D096-091CDBF3C737}"/>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15" name="Picture 14">
            <a:extLst>
              <a:ext uri="{FF2B5EF4-FFF2-40B4-BE49-F238E27FC236}">
                <a16:creationId xmlns:a16="http://schemas.microsoft.com/office/drawing/2014/main" id="{96F1991E-E616-1D57-EF22-F241ACED8B7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88632" y="6992"/>
            <a:ext cx="1550748" cy="1095528"/>
          </a:xfrm>
          <a:prstGeom prst="rect">
            <a:avLst/>
          </a:prstGeom>
        </p:spPr>
      </p:pic>
      <p:sp>
        <p:nvSpPr>
          <p:cNvPr id="16" name="Title 3">
            <a:extLst>
              <a:ext uri="{FF2B5EF4-FFF2-40B4-BE49-F238E27FC236}">
                <a16:creationId xmlns:a16="http://schemas.microsoft.com/office/drawing/2014/main" id="{D23656FF-ACB3-7AC4-710B-1E54B9AACA89}"/>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1940901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46C18-42DE-7658-28F3-E8CE18C6544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DC23242-7DA8-4AED-0724-27F37C0462DB}"/>
              </a:ext>
            </a:extLst>
          </p:cNvPr>
          <p:cNvSpPr>
            <a:spLocks noGrp="1"/>
          </p:cNvSpPr>
          <p:nvPr>
            <p:ph type="title"/>
          </p:nvPr>
        </p:nvSpPr>
        <p:spPr>
          <a:xfrm>
            <a:off x="997464" y="1203014"/>
            <a:ext cx="10471446" cy="4451972"/>
          </a:xfrm>
        </p:spPr>
        <p:txBody>
          <a:bodyPr>
            <a:normAutofit/>
          </a:bodyPr>
          <a:lstStyle/>
          <a:p>
            <a:r>
              <a:rPr lang="en-US" sz="4300" b="0" i="0" u="none" strike="noStrike" baseline="0" dirty="0">
                <a:latin typeface="Gilroy-Regular"/>
              </a:rPr>
              <a:t>Clear introduction of the Best Management Practice (Single Pillar/Two Pillars</a:t>
            </a:r>
            <a:r>
              <a:rPr lang="en-US" sz="4300" dirty="0">
                <a:latin typeface="Gilroy-Regular"/>
              </a:rPr>
              <a:t>/Three or more Pillars</a:t>
            </a:r>
            <a:r>
              <a:rPr lang="en-US" sz="4300" b="0" i="0" u="none" strike="noStrike" baseline="0" dirty="0">
                <a:latin typeface="Gilroy-Regular"/>
              </a:rPr>
              <a:t>)</a:t>
            </a:r>
            <a:br>
              <a:rPr lang="en-US" sz="4300" b="1" dirty="0"/>
            </a:br>
            <a:br>
              <a:rPr lang="en-US" sz="4400" b="1" dirty="0"/>
            </a:br>
            <a:r>
              <a:rPr lang="en-US" sz="2200" b="1" i="1" dirty="0">
                <a:solidFill>
                  <a:schemeClr val="accent1"/>
                </a:solidFill>
              </a:rPr>
              <a:t>Hint;</a:t>
            </a:r>
            <a:r>
              <a:rPr lang="en-US" sz="2200" b="1" i="1" dirty="0">
                <a:solidFill>
                  <a:schemeClr val="accent2">
                    <a:lumMod val="40000"/>
                    <a:lumOff val="60000"/>
                  </a:schemeClr>
                </a:solidFill>
              </a:rPr>
              <a:t> </a:t>
            </a:r>
            <a:br>
              <a:rPr lang="en-US" sz="2200" b="1" i="1" dirty="0">
                <a:solidFill>
                  <a:schemeClr val="accent2">
                    <a:lumMod val="40000"/>
                    <a:lumOff val="60000"/>
                  </a:schemeClr>
                </a:solidFill>
              </a:rPr>
            </a:br>
            <a:r>
              <a:rPr lang="en-US" sz="2200" b="1" i="1" dirty="0">
                <a:solidFill>
                  <a:srgbClr val="FF0000"/>
                </a:solidFill>
              </a:rPr>
              <a:t>Make it simple, colorful, pictorial, current stand in the industry, size of the operations etc. in a very brief</a:t>
            </a:r>
            <a:endParaRPr lang="en-US" sz="2200" b="1" i="1" dirty="0">
              <a:solidFill>
                <a:schemeClr val="accent2">
                  <a:lumMod val="40000"/>
                  <a:lumOff val="60000"/>
                </a:schemeClr>
              </a:solidFill>
            </a:endParaRPr>
          </a:p>
        </p:txBody>
      </p:sp>
      <p:pic>
        <p:nvPicPr>
          <p:cNvPr id="2" name="Picture 1" descr="A black background with blue and red text&#10;&#10;Description automatically generated">
            <a:extLst>
              <a:ext uri="{FF2B5EF4-FFF2-40B4-BE49-F238E27FC236}">
                <a16:creationId xmlns:a16="http://schemas.microsoft.com/office/drawing/2014/main" id="{C8DE1D0B-AC99-D1E4-5899-2C6D94AC6627}"/>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3" name="Picture 2">
            <a:extLst>
              <a:ext uri="{FF2B5EF4-FFF2-40B4-BE49-F238E27FC236}">
                <a16:creationId xmlns:a16="http://schemas.microsoft.com/office/drawing/2014/main" id="{2746032C-3D67-1480-F374-C524E01684F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16136"/>
            <a:ext cx="1550748" cy="1095528"/>
          </a:xfrm>
          <a:prstGeom prst="rect">
            <a:avLst/>
          </a:prstGeom>
        </p:spPr>
      </p:pic>
      <p:sp>
        <p:nvSpPr>
          <p:cNvPr id="4" name="Title 3">
            <a:extLst>
              <a:ext uri="{FF2B5EF4-FFF2-40B4-BE49-F238E27FC236}">
                <a16:creationId xmlns:a16="http://schemas.microsoft.com/office/drawing/2014/main" id="{D11E9B60-1EEA-23B6-68ED-8EAA9EF6CF46}"/>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2885229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7369A51-E65C-95EA-0B44-4D40D60528E5}"/>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8C825B32-2E8E-D50A-0C30-67E3DE75AC23}"/>
              </a:ext>
            </a:extLst>
          </p:cNvPr>
          <p:cNvSpPr txBox="1">
            <a:spLocks/>
          </p:cNvSpPr>
          <p:nvPr/>
        </p:nvSpPr>
        <p:spPr>
          <a:xfrm>
            <a:off x="10250614" y="6267171"/>
            <a:ext cx="1838603" cy="63179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000" b="1" kern="1200" dirty="0">
                <a:solidFill>
                  <a:schemeClr val="bg1"/>
                </a:solidFill>
                <a:latin typeface="+mj-lt"/>
                <a:ea typeface="+mj-ea"/>
                <a:cs typeface="+mj-cs"/>
              </a:rPr>
              <a:t>#BMPCAwards</a:t>
            </a:r>
            <a:endParaRPr lang="en-US" sz="2000" kern="1200" dirty="0">
              <a:solidFill>
                <a:schemeClr val="bg1"/>
              </a:solidFill>
              <a:latin typeface="+mj-lt"/>
              <a:ea typeface="+mj-ea"/>
              <a:cs typeface="+mj-cs"/>
            </a:endParaRPr>
          </a:p>
        </p:txBody>
      </p:sp>
      <p:sp>
        <p:nvSpPr>
          <p:cNvPr id="13" name="Title 3">
            <a:extLst>
              <a:ext uri="{FF2B5EF4-FFF2-40B4-BE49-F238E27FC236}">
                <a16:creationId xmlns:a16="http://schemas.microsoft.com/office/drawing/2014/main" id="{DB79953A-C5A3-3E02-1773-91F64B29FB5A}"/>
              </a:ext>
            </a:extLst>
          </p:cNvPr>
          <p:cNvSpPr txBox="1">
            <a:spLocks/>
          </p:cNvSpPr>
          <p:nvPr/>
        </p:nvSpPr>
        <p:spPr>
          <a:xfrm>
            <a:off x="933690" y="1482673"/>
            <a:ext cx="10324618" cy="2921920"/>
          </a:xfrm>
          <a:prstGeom prst="rect">
            <a:avLst/>
          </a:prstGeom>
          <a:effectLst/>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700" b="1" dirty="0">
                <a:solidFill>
                  <a:srgbClr val="A21F06"/>
                </a:solidFill>
              </a:rPr>
              <a:t>Impact from the Best Management Practice</a:t>
            </a:r>
            <a:br>
              <a:rPr lang="en-US" sz="16600" b="1" dirty="0">
                <a:solidFill>
                  <a:srgbClr val="A21F06"/>
                </a:solidFill>
              </a:rPr>
            </a:br>
            <a:r>
              <a:rPr lang="en-US" sz="3200" b="1" i="1" dirty="0">
                <a:solidFill>
                  <a:srgbClr val="A21F06"/>
                </a:solidFill>
              </a:rPr>
              <a:t>(30 marks allocated – 10 marks per evidence)</a:t>
            </a:r>
            <a:r>
              <a:rPr lang="en-US" sz="4800" b="1" i="1" dirty="0">
                <a:solidFill>
                  <a:srgbClr val="A21F06"/>
                </a:solidFill>
              </a:rPr>
              <a:t> </a:t>
            </a:r>
            <a:endParaRPr lang="en-US" sz="16600" b="1" i="1" dirty="0">
              <a:solidFill>
                <a:srgbClr val="A21F06"/>
              </a:solidFill>
            </a:endParaRPr>
          </a:p>
        </p:txBody>
      </p:sp>
      <p:pic>
        <p:nvPicPr>
          <p:cNvPr id="14" name="Picture 13" descr="A black background with blue and red text&#10;&#10;Description automatically generated">
            <a:extLst>
              <a:ext uri="{FF2B5EF4-FFF2-40B4-BE49-F238E27FC236}">
                <a16:creationId xmlns:a16="http://schemas.microsoft.com/office/drawing/2014/main" id="{C33E2FF9-636F-77BC-3157-9787F0A4E42C}"/>
              </a:ext>
            </a:extLst>
          </p:cNvPr>
          <p:cNvPicPr>
            <a:picLocks noChangeAspect="1"/>
          </p:cNvPicPr>
          <p:nvPr/>
        </p:nvPicPr>
        <p:blipFill>
          <a:blip r:embed="rId3">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15" name="Picture 14">
            <a:extLst>
              <a:ext uri="{FF2B5EF4-FFF2-40B4-BE49-F238E27FC236}">
                <a16:creationId xmlns:a16="http://schemas.microsoft.com/office/drawing/2014/main" id="{CE7A3C19-1A95-49C5-C9DC-227F5A25115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588632" y="16136"/>
            <a:ext cx="1550748" cy="1095528"/>
          </a:xfrm>
          <a:prstGeom prst="rect">
            <a:avLst/>
          </a:prstGeom>
        </p:spPr>
      </p:pic>
      <p:sp>
        <p:nvSpPr>
          <p:cNvPr id="16" name="Title 3">
            <a:extLst>
              <a:ext uri="{FF2B5EF4-FFF2-40B4-BE49-F238E27FC236}">
                <a16:creationId xmlns:a16="http://schemas.microsoft.com/office/drawing/2014/main" id="{06332DA0-D6ED-F3C1-31C9-55E75603D28B}"/>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Tree>
    <p:extLst>
      <p:ext uri="{BB962C8B-B14F-4D97-AF65-F5344CB8AC3E}">
        <p14:creationId xmlns:p14="http://schemas.microsoft.com/office/powerpoint/2010/main" val="3760317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DCA49-CDF2-6D37-2D75-5A6D632D8A8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95204A-43D6-3533-D0E5-6D17849D5321}"/>
              </a:ext>
            </a:extLst>
          </p:cNvPr>
          <p:cNvSpPr>
            <a:spLocks noGrp="1"/>
          </p:cNvSpPr>
          <p:nvPr>
            <p:ph type="title"/>
          </p:nvPr>
        </p:nvSpPr>
        <p:spPr>
          <a:xfrm>
            <a:off x="537258" y="1533741"/>
            <a:ext cx="10515600" cy="2007127"/>
          </a:xfrm>
        </p:spPr>
        <p:txBody>
          <a:bodyPr>
            <a:normAutofit/>
          </a:bodyPr>
          <a:lstStyle/>
          <a:p>
            <a:pPr algn="l"/>
            <a:r>
              <a:rPr lang="en-US" sz="4500" b="1" i="0" u="none" strike="noStrike" baseline="0" dirty="0">
                <a:latin typeface="Gilroy-Regular"/>
              </a:rPr>
              <a:t>Evidence 01 (10 marks)</a:t>
            </a:r>
            <a:endParaRPr lang="en-US" sz="4500" b="1" i="1" dirty="0">
              <a:solidFill>
                <a:schemeClr val="accent2">
                  <a:lumMod val="40000"/>
                  <a:lumOff val="60000"/>
                </a:schemeClr>
              </a:solidFill>
            </a:endParaRPr>
          </a:p>
        </p:txBody>
      </p:sp>
      <p:pic>
        <p:nvPicPr>
          <p:cNvPr id="2" name="Picture 1" descr="A black background with blue and red text&#10;&#10;Description automatically generated">
            <a:extLst>
              <a:ext uri="{FF2B5EF4-FFF2-40B4-BE49-F238E27FC236}">
                <a16:creationId xmlns:a16="http://schemas.microsoft.com/office/drawing/2014/main" id="{A026C581-2C0D-DCE9-470D-D0812D2CA2BD}"/>
              </a:ext>
            </a:extLst>
          </p:cNvPr>
          <p:cNvPicPr>
            <a:picLocks noChangeAspect="1"/>
          </p:cNvPicPr>
          <p:nvPr/>
        </p:nvPicPr>
        <p:blipFill>
          <a:blip r:embed="rId2">
            <a:extLst>
              <a:ext uri="{28A0092B-C50C-407E-A947-70E740481C1C}">
                <a14:useLocalDpi xmlns:a14="http://schemas.microsoft.com/office/drawing/2010/main" val="0"/>
              </a:ext>
            </a:extLst>
          </a:blip>
          <a:srcRect t="51111" b="37615"/>
          <a:stretch/>
        </p:blipFill>
        <p:spPr>
          <a:xfrm>
            <a:off x="-232916" y="247285"/>
            <a:ext cx="3054661" cy="486926"/>
          </a:xfrm>
          <a:prstGeom prst="rect">
            <a:avLst/>
          </a:prstGeom>
        </p:spPr>
      </p:pic>
      <p:pic>
        <p:nvPicPr>
          <p:cNvPr id="3" name="Picture 2">
            <a:extLst>
              <a:ext uri="{FF2B5EF4-FFF2-40B4-BE49-F238E27FC236}">
                <a16:creationId xmlns:a16="http://schemas.microsoft.com/office/drawing/2014/main" id="{4F2083F1-D952-3A87-4DB4-86AC0E20380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588632" y="6992"/>
            <a:ext cx="1550748" cy="1095528"/>
          </a:xfrm>
          <a:prstGeom prst="rect">
            <a:avLst/>
          </a:prstGeom>
        </p:spPr>
      </p:pic>
      <p:sp>
        <p:nvSpPr>
          <p:cNvPr id="4" name="Title 3">
            <a:extLst>
              <a:ext uri="{FF2B5EF4-FFF2-40B4-BE49-F238E27FC236}">
                <a16:creationId xmlns:a16="http://schemas.microsoft.com/office/drawing/2014/main" id="{6605A104-FBD0-9D95-9287-08D97D484726}"/>
              </a:ext>
            </a:extLst>
          </p:cNvPr>
          <p:cNvSpPr txBox="1">
            <a:spLocks/>
          </p:cNvSpPr>
          <p:nvPr/>
        </p:nvSpPr>
        <p:spPr>
          <a:xfrm>
            <a:off x="9007050" y="189770"/>
            <a:ext cx="3067904" cy="432619"/>
          </a:xfrm>
          <a:prstGeom prst="rect">
            <a:avLst/>
          </a:prstGeom>
          <a:effectLst/>
        </p:spPr>
        <p:txBody>
          <a:bodyPr vert="horz" lIns="91440" tIns="45720" rIns="91440" bIns="45720" rtlCol="0" anchor="b">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i="1" dirty="0">
                <a:solidFill>
                  <a:srgbClr val="A21F06"/>
                </a:solidFill>
              </a:rPr>
              <a:t>[Your Company LOGO]</a:t>
            </a:r>
            <a:endParaRPr lang="en-US" sz="16600" b="1" i="1" dirty="0">
              <a:solidFill>
                <a:srgbClr val="A21F06"/>
              </a:solidFill>
            </a:endParaRPr>
          </a:p>
        </p:txBody>
      </p:sp>
      <p:sp>
        <p:nvSpPr>
          <p:cNvPr id="7" name="TextBox 6">
            <a:extLst>
              <a:ext uri="{FF2B5EF4-FFF2-40B4-BE49-F238E27FC236}">
                <a16:creationId xmlns:a16="http://schemas.microsoft.com/office/drawing/2014/main" id="{129E7745-BFA1-7A26-169E-815D4B1C5DAE}"/>
              </a:ext>
            </a:extLst>
          </p:cNvPr>
          <p:cNvSpPr txBox="1"/>
          <p:nvPr/>
        </p:nvSpPr>
        <p:spPr>
          <a:xfrm>
            <a:off x="537258" y="1376484"/>
            <a:ext cx="6211110" cy="430887"/>
          </a:xfrm>
          <a:prstGeom prst="rect">
            <a:avLst/>
          </a:prstGeom>
          <a:noFill/>
        </p:spPr>
        <p:txBody>
          <a:bodyPr wrap="square">
            <a:spAutoFit/>
          </a:bodyPr>
          <a:lstStyle/>
          <a:p>
            <a:r>
              <a:rPr lang="en-US" sz="2200" b="1" i="1" dirty="0">
                <a:solidFill>
                  <a:schemeClr val="accent1"/>
                </a:solidFill>
                <a:latin typeface="Calibri Light (Headings)"/>
              </a:rPr>
              <a:t>Hint;</a:t>
            </a:r>
            <a:r>
              <a:rPr lang="en-US" sz="2200" b="1" i="1" dirty="0">
                <a:solidFill>
                  <a:srgbClr val="FF0000"/>
                </a:solidFill>
                <a:latin typeface="Calibri Light (Headings)"/>
              </a:rPr>
              <a:t> </a:t>
            </a:r>
            <a:r>
              <a:rPr lang="en-US" sz="2200" b="1" i="1" u="none" strike="noStrike" baseline="0" dirty="0">
                <a:solidFill>
                  <a:srgbClr val="FF0000"/>
                </a:solidFill>
                <a:latin typeface="Calibri Light (Headings)"/>
              </a:rPr>
              <a:t>Please justify the impact with 03 evidences</a:t>
            </a:r>
            <a:endParaRPr lang="en-US" sz="2200" dirty="0"/>
          </a:p>
        </p:txBody>
      </p:sp>
    </p:spTree>
    <p:extLst>
      <p:ext uri="{BB962C8B-B14F-4D97-AF65-F5344CB8AC3E}">
        <p14:creationId xmlns:p14="http://schemas.microsoft.com/office/powerpoint/2010/main" val="2711195739"/>
      </p:ext>
    </p:extLst>
  </p:cSld>
  <p:clrMapOvr>
    <a:masterClrMapping/>
  </p:clrMapOvr>
</p:sld>
</file>

<file path=ppt/theme/theme1.xml><?xml version="1.0" encoding="utf-8"?>
<a:theme xmlns:a="http://schemas.openxmlformats.org/drawingml/2006/main" name="BMPC Awards 2025">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MPC Awards 2025" id="{45A12E16-3199-4A1A-92D8-1F718C82719B}" vid="{8FF0D9F6-F076-457B-B0CB-5D123E7342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BMPC Awards 2025</Template>
  <TotalTime>560</TotalTime>
  <Words>555</Words>
  <Application>Microsoft Office PowerPoint</Application>
  <PresentationFormat>Widescreen</PresentationFormat>
  <Paragraphs>59</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Calibri</vt:lpstr>
      <vt:lpstr>Calibri Light</vt:lpstr>
      <vt:lpstr>Calibri Light (Headings)</vt:lpstr>
      <vt:lpstr>Gilroy-Regular</vt:lpstr>
      <vt:lpstr>BMPC Awards 2025</vt:lpstr>
      <vt:lpstr>BEST MANAGEMENT PRACTICES COMPANY AWARDS 2026</vt:lpstr>
      <vt:lpstr>ORGANIZATION BACKGROUND (05 marks allocated) </vt:lpstr>
      <vt:lpstr>Introduction to the background of the organization  Hint;  01. Make it simple, colorful, pictorial, current stand in the industry, size of the operations etc. in  a very brief  02. Please use sufficient number of slides as per your requirement</vt:lpstr>
      <vt:lpstr>PowerPoint Presentation</vt:lpstr>
      <vt:lpstr>Emerged Situation or Challenge in recent five years    Hint; 01. Challenge faced by the organization (Very brief introduction of the problem)   02. Please use sufficient slides as per your requirement</vt:lpstr>
      <vt:lpstr>PowerPoint Presentation</vt:lpstr>
      <vt:lpstr>Clear introduction of the Best Management Practice (Single Pillar/Two Pillars/Three or more Pillars)  Hint;  Make it simple, colorful, pictorial, current stand in the industry, size of the operations etc. in a very brief</vt:lpstr>
      <vt:lpstr>PowerPoint Presentation</vt:lpstr>
      <vt:lpstr>Evidence 01 (10 marks)</vt:lpstr>
      <vt:lpstr>Evidence 02 (10 marks)</vt:lpstr>
      <vt:lpstr>Evidence 03 (10 marks)</vt:lpstr>
      <vt:lpstr>PowerPoint Presentation</vt:lpstr>
      <vt:lpstr>Hint; The result of your effort: output and outcome (Impact, key findings, sustainability)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CPM Sri Lanka</dc:creator>
  <cp:lastModifiedBy>IT-CPM Sri Lanka</cp:lastModifiedBy>
  <cp:revision>67</cp:revision>
  <cp:lastPrinted>2025-09-23T05:30:37Z</cp:lastPrinted>
  <dcterms:created xsi:type="dcterms:W3CDTF">2022-01-27T08:18:59Z</dcterms:created>
  <dcterms:modified xsi:type="dcterms:W3CDTF">2025-11-12T10:01:46Z</dcterms:modified>
</cp:coreProperties>
</file>